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0"/>
  </p:notesMasterIdLst>
  <p:sldIdLst>
    <p:sldId id="309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10" r:id="rId12"/>
    <p:sldId id="329" r:id="rId13"/>
    <p:sldId id="330" r:id="rId14"/>
    <p:sldId id="294" r:id="rId15"/>
    <p:sldId id="293" r:id="rId16"/>
    <p:sldId id="295" r:id="rId17"/>
    <p:sldId id="296" r:id="rId18"/>
    <p:sldId id="297" r:id="rId19"/>
    <p:sldId id="327" r:id="rId21"/>
    <p:sldId id="328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2-09T22:41:53.553" idx="1">
    <p:pos x="10" y="10"/>
    <p:text/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2-09T22:42:03.784" idx="2">
    <p:pos x="5060" y="394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Box 5"/>
          <p:cNvSpPr txBox="1"/>
          <p:nvPr/>
        </p:nvSpPr>
        <p:spPr>
          <a:xfrm>
            <a:off x="1908175" y="2947988"/>
            <a:ext cx="5724525" cy="808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4400" dirty="0">
                <a:latin typeface="方正大标宋简体" pitchFamily="2" charset="-122"/>
                <a:ea typeface="方正大标宋简体" pitchFamily="2" charset="-122"/>
              </a:rPr>
              <a:t>一年级</a:t>
            </a:r>
            <a:r>
              <a:rPr lang="en-US" altLang="zh-CN" sz="440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>
                <a:latin typeface="方正大标宋简体" pitchFamily="2" charset="-122"/>
                <a:ea typeface="方正大标宋简体" pitchFamily="2" charset="-122"/>
              </a:rPr>
              <a:t>语文 </a:t>
            </a:r>
            <a:r>
              <a:rPr lang="en-US" altLang="zh-CN" sz="4400">
                <a:latin typeface="方正大标宋简体" pitchFamily="2" charset="-122"/>
                <a:ea typeface="方正大标宋简体" pitchFamily="2" charset="-122"/>
              </a:rPr>
              <a:t> </a:t>
            </a:r>
            <a:r>
              <a:rPr lang="zh-CN" altLang="en-US" sz="4400" dirty="0">
                <a:latin typeface="方正大标宋简体" pitchFamily="2" charset="-122"/>
                <a:ea typeface="方正大标宋简体" pitchFamily="2" charset="-122"/>
              </a:rPr>
              <a:t>下册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3348038" y="1844675"/>
            <a:ext cx="2286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人教版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1300" y="2852738"/>
            <a:ext cx="61214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01" name="矩形 4100"/>
          <p:cNvSpPr/>
          <p:nvPr/>
        </p:nvSpPr>
        <p:spPr>
          <a:xfrm>
            <a:off x="7596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21506"/>
          <p:cNvSpPr/>
          <p:nvPr/>
        </p:nvSpPr>
        <p:spPr>
          <a:xfrm>
            <a:off x="609600" y="838200"/>
            <a:ext cx="39814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/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隶书" pitchFamily="1" charset="-122"/>
              </a:rPr>
              <a:t>读一读，记一记。 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隶书" pitchFamily="1" charset="-122"/>
            </a:endParaRPr>
          </a:p>
        </p:txBody>
      </p:sp>
      <p:sp>
        <p:nvSpPr>
          <p:cNvPr id="24578" name="矩形 21507"/>
          <p:cNvSpPr/>
          <p:nvPr/>
        </p:nvSpPr>
        <p:spPr>
          <a:xfrm>
            <a:off x="609600" y="3170238"/>
            <a:ext cx="67056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端     粽    节    总    米   间    分   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479425" y="2598738"/>
            <a:ext cx="6973888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du</a:t>
            </a:r>
            <a:r>
              <a:rPr lang="zh-CN" altLang="en-US" sz="2800" b="1" err="1">
                <a:latin typeface="锐字云字库中等线体1.0" pitchFamily="2" charset="-122"/>
                <a:ea typeface="锐字云字库中等线体1.0" pitchFamily="2" charset="-122"/>
              </a:rPr>
              <a:t>ā</a:t>
            </a:r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n  z</a:t>
            </a:r>
            <a:r>
              <a:rPr lang="zh-CN" altLang="en-US" sz="2800" b="1" err="1">
                <a:latin typeface="锐字云字库中等线体1.0" pitchFamily="2" charset="-122"/>
                <a:ea typeface="锐字云字库中等线体1.0" pitchFamily="2" charset="-122"/>
              </a:rPr>
              <a:t>ò</a:t>
            </a:r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ng  ji</a:t>
            </a:r>
            <a:r>
              <a:rPr lang="zh-CN" altLang="en-US" sz="2800" b="1" err="1">
                <a:latin typeface="锐字云字库中等线体1.0" pitchFamily="2" charset="-122"/>
                <a:ea typeface="锐字云字库中等线体1.0" pitchFamily="2" charset="-122"/>
              </a:rPr>
              <a:t>é</a:t>
            </a:r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  z</a:t>
            </a:r>
            <a:r>
              <a:rPr lang="zh-CN" altLang="en-US" sz="2800" b="1" err="1">
                <a:latin typeface="锐字云字库中等线体1.0" pitchFamily="2" charset="-122"/>
                <a:ea typeface="锐字云字库中等线体1.0" pitchFamily="2" charset="-122"/>
              </a:rPr>
              <a:t>ǒ</a:t>
            </a:r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ng  m</a:t>
            </a:r>
            <a:r>
              <a:rPr lang="zh-CN" altLang="en-US" sz="2800" b="1" err="1">
                <a:latin typeface="锐字云字库中等线体1.0" pitchFamily="2" charset="-122"/>
                <a:ea typeface="锐字云字库中等线体1.0" pitchFamily="2" charset="-122"/>
              </a:rPr>
              <a:t>ǐ</a:t>
            </a:r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  ji</a:t>
            </a:r>
            <a:r>
              <a:rPr lang="zh-CN" altLang="en-US" sz="2800" b="1" err="1">
                <a:latin typeface="锐字云字库中等线体1.0" pitchFamily="2" charset="-122"/>
                <a:ea typeface="锐字云字库中等线体1.0" pitchFamily="2" charset="-122"/>
              </a:rPr>
              <a:t>ā</a:t>
            </a:r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n  f</a:t>
            </a:r>
            <a:r>
              <a:rPr lang="zh-CN" altLang="en-US" sz="2800" b="1" err="1">
                <a:latin typeface="锐字云字库中等线体1.0" pitchFamily="2" charset="-122"/>
                <a:ea typeface="锐字云字库中等线体1.0" pitchFamily="2" charset="-122"/>
              </a:rPr>
              <a:t>ē</a:t>
            </a:r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n  </a:t>
            </a:r>
            <a:r>
              <a:rPr lang="en-US" altLang="zh-CN" sz="2800">
                <a:latin typeface="锐字云字库小标宋体1.0" pitchFamily="2" charset="-122"/>
                <a:ea typeface="锐字云字库小标宋体1.0" pitchFamily="2" charset="-122"/>
              </a:rPr>
              <a:t> </a:t>
            </a:r>
            <a:endParaRPr lang="en-US" altLang="zh-CN" sz="2800">
              <a:latin typeface="锐字云字库小标宋体1.0" pitchFamily="2" charset="-122"/>
              <a:ea typeface="锐字云字库小标宋体1.0" pitchFamily="2" charset="-122"/>
            </a:endParaRPr>
          </a:p>
        </p:txBody>
      </p:sp>
      <p:sp>
        <p:nvSpPr>
          <p:cNvPr id="21510" name="矩形 21509"/>
          <p:cNvSpPr/>
          <p:nvPr/>
        </p:nvSpPr>
        <p:spPr>
          <a:xfrm>
            <a:off x="609600" y="4130675"/>
            <a:ext cx="67056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dòu</a:t>
            </a:r>
            <a:r>
              <a:rPr lang="en-US" altLang="zh-CN">
                <a:latin typeface="锐字云字库中等线体1.0" pitchFamily="2" charset="-122"/>
                <a:ea typeface="锐字云字库中等线体1.0" pitchFamily="2" charset="-122"/>
              </a:rPr>
              <a:t>      </a:t>
            </a:r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ròu </a:t>
            </a:r>
            <a:r>
              <a:rPr lang="en-US" altLang="zh-CN">
                <a:latin typeface="锐字云字库中等线体1.0" pitchFamily="2" charset="-122"/>
                <a:ea typeface="锐字云字库中等线体1.0" pitchFamily="2" charset="-122"/>
              </a:rPr>
              <a:t>    </a:t>
            </a:r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dài </a:t>
            </a:r>
            <a:r>
              <a:rPr lang="en-US" altLang="zh-CN">
                <a:latin typeface="锐字云字库中等线体1.0" pitchFamily="2" charset="-122"/>
                <a:ea typeface="锐字云字库中等线体1.0" pitchFamily="2" charset="-122"/>
              </a:rPr>
              <a:t>    </a:t>
            </a:r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zhī</a:t>
            </a:r>
            <a:r>
              <a:rPr lang="en-US" altLang="zh-CN">
                <a:latin typeface="锐字云字库中等线体1.0" pitchFamily="2" charset="-122"/>
                <a:ea typeface="锐字云字库中等线体1.0" pitchFamily="2" charset="-122"/>
              </a:rPr>
              <a:t>     </a:t>
            </a:r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jù </a:t>
            </a:r>
            <a:r>
              <a:rPr lang="en-US" altLang="zh-CN">
                <a:latin typeface="锐字云字库中等线体1.0" pitchFamily="2" charset="-122"/>
                <a:ea typeface="锐字云字库中等线体1.0" pitchFamily="2" charset="-122"/>
              </a:rPr>
              <a:t>    </a:t>
            </a:r>
            <a:r>
              <a:rPr lang="en-US" altLang="zh-CN" sz="2800" b="1" err="1">
                <a:latin typeface="锐字云字库中等线体1.0" pitchFamily="2" charset="-122"/>
                <a:ea typeface="锐字云字库中等线体1.0" pitchFamily="2" charset="-122"/>
              </a:rPr>
              <a:t>niàn  </a:t>
            </a:r>
            <a:endParaRPr lang="en-US" altLang="zh-CN">
              <a:latin typeface="锐字云字库中等线体1.0" pitchFamily="2" charset="-122"/>
              <a:ea typeface="锐字云字库中等线体1.0" pitchFamily="2" charset="-122"/>
            </a:endParaRPr>
          </a:p>
        </p:txBody>
      </p:sp>
      <p:sp>
        <p:nvSpPr>
          <p:cNvPr id="24581" name="矩形 21511"/>
          <p:cNvSpPr/>
          <p:nvPr/>
        </p:nvSpPr>
        <p:spPr>
          <a:xfrm>
            <a:off x="685800" y="4648200"/>
            <a:ext cx="6861175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豆      肉     带      知     据     念      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3"/>
          <p:cNvGrpSpPr/>
          <p:nvPr/>
        </p:nvGrpSpPr>
        <p:grpSpPr>
          <a:xfrm>
            <a:off x="2763838" y="1917700"/>
            <a:ext cx="1079500" cy="2630488"/>
            <a:chOff x="0" y="0"/>
            <a:chExt cx="720" cy="1573"/>
          </a:xfrm>
        </p:grpSpPr>
        <p:pic>
          <p:nvPicPr>
            <p:cNvPr id="25602" name="Picture 4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3" name="Text Box 5"/>
            <p:cNvSpPr txBox="1"/>
            <p:nvPr/>
          </p:nvSpPr>
          <p:spPr>
            <a:xfrm>
              <a:off x="96" y="96"/>
              <a:ext cx="530" cy="4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据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5364163" y="549275"/>
            <a:ext cx="998537" cy="2497138"/>
            <a:chOff x="0" y="0"/>
            <a:chExt cx="720" cy="1573"/>
          </a:xfrm>
        </p:grpSpPr>
        <p:pic>
          <p:nvPicPr>
            <p:cNvPr id="25605" name="Picture 7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6" name="Text Box 8"/>
            <p:cNvSpPr txBox="1"/>
            <p:nvPr/>
          </p:nvSpPr>
          <p:spPr>
            <a:xfrm>
              <a:off x="96" y="96"/>
              <a:ext cx="573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米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4859338" y="1844675"/>
            <a:ext cx="1000125" cy="2498725"/>
            <a:chOff x="0" y="0"/>
            <a:chExt cx="720" cy="1573"/>
          </a:xfrm>
        </p:grpSpPr>
        <p:pic>
          <p:nvPicPr>
            <p:cNvPr id="25608" name="Picture 1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9" name="Text Box 11"/>
            <p:cNvSpPr txBox="1"/>
            <p:nvPr/>
          </p:nvSpPr>
          <p:spPr>
            <a:xfrm>
              <a:off x="96" y="96"/>
              <a:ext cx="572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带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1693863" y="1844675"/>
            <a:ext cx="1008062" cy="2497138"/>
            <a:chOff x="0" y="0"/>
            <a:chExt cx="720" cy="1573"/>
          </a:xfrm>
        </p:grpSpPr>
        <p:pic>
          <p:nvPicPr>
            <p:cNvPr id="25611" name="Picture 13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2" name="Text Box 14"/>
            <p:cNvSpPr txBox="1"/>
            <p:nvPr/>
          </p:nvSpPr>
          <p:spPr>
            <a:xfrm>
              <a:off x="96" y="96"/>
              <a:ext cx="568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念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3203575" y="520700"/>
            <a:ext cx="998538" cy="2498725"/>
            <a:chOff x="0" y="0"/>
            <a:chExt cx="720" cy="1573"/>
          </a:xfrm>
        </p:grpSpPr>
        <p:pic>
          <p:nvPicPr>
            <p:cNvPr id="25614" name="Picture 16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5" name="Text Box 17"/>
            <p:cNvSpPr txBox="1"/>
            <p:nvPr/>
          </p:nvSpPr>
          <p:spPr>
            <a:xfrm>
              <a:off x="96" y="96"/>
              <a:ext cx="573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节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5867400" y="1628775"/>
            <a:ext cx="1008063" cy="2663825"/>
            <a:chOff x="0" y="0"/>
            <a:chExt cx="720" cy="1573"/>
          </a:xfrm>
        </p:grpSpPr>
        <p:pic>
          <p:nvPicPr>
            <p:cNvPr id="25617" name="Picture 19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8" name="Text Box 20"/>
            <p:cNvSpPr txBox="1"/>
            <p:nvPr/>
          </p:nvSpPr>
          <p:spPr>
            <a:xfrm>
              <a:off x="96" y="96"/>
              <a:ext cx="568" cy="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豆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2060575" y="508000"/>
            <a:ext cx="1143000" cy="2554288"/>
            <a:chOff x="0" y="0"/>
            <a:chExt cx="720" cy="1573"/>
          </a:xfrm>
        </p:grpSpPr>
        <p:pic>
          <p:nvPicPr>
            <p:cNvPr id="25620" name="Picture 22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21" name="Text Box 23"/>
            <p:cNvSpPr txBox="1"/>
            <p:nvPr/>
          </p:nvSpPr>
          <p:spPr>
            <a:xfrm>
              <a:off x="96" y="96"/>
              <a:ext cx="501" cy="5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粽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3851275" y="1844675"/>
            <a:ext cx="1008063" cy="2497138"/>
            <a:chOff x="0" y="0"/>
            <a:chExt cx="720" cy="1573"/>
          </a:xfrm>
        </p:grpSpPr>
        <p:pic>
          <p:nvPicPr>
            <p:cNvPr id="25623" name="Picture 25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24" name="Text Box 26"/>
            <p:cNvSpPr txBox="1"/>
            <p:nvPr/>
          </p:nvSpPr>
          <p:spPr>
            <a:xfrm>
              <a:off x="96" y="96"/>
              <a:ext cx="568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知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" name="Group 27"/>
          <p:cNvGrpSpPr/>
          <p:nvPr/>
        </p:nvGrpSpPr>
        <p:grpSpPr>
          <a:xfrm>
            <a:off x="6443663" y="404813"/>
            <a:ext cx="1008062" cy="2736850"/>
            <a:chOff x="0" y="0"/>
            <a:chExt cx="720" cy="1573"/>
          </a:xfrm>
        </p:grpSpPr>
        <p:pic>
          <p:nvPicPr>
            <p:cNvPr id="25626" name="Picture 28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27" name="Text Box 29"/>
            <p:cNvSpPr txBox="1"/>
            <p:nvPr/>
          </p:nvSpPr>
          <p:spPr>
            <a:xfrm>
              <a:off x="96" y="96"/>
              <a:ext cx="568" cy="4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间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6875463" y="1628775"/>
            <a:ext cx="1081087" cy="2935288"/>
            <a:chOff x="0" y="0"/>
            <a:chExt cx="720" cy="1573"/>
          </a:xfrm>
        </p:grpSpPr>
        <p:pic>
          <p:nvPicPr>
            <p:cNvPr id="25629" name="Picture 31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30" name="Text Box 32"/>
            <p:cNvSpPr txBox="1"/>
            <p:nvPr/>
          </p:nvSpPr>
          <p:spPr>
            <a:xfrm>
              <a:off x="96" y="96"/>
              <a:ext cx="529" cy="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肉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" name="Group 36"/>
          <p:cNvGrpSpPr/>
          <p:nvPr/>
        </p:nvGrpSpPr>
        <p:grpSpPr>
          <a:xfrm>
            <a:off x="4284663" y="404813"/>
            <a:ext cx="998537" cy="2497137"/>
            <a:chOff x="0" y="0"/>
            <a:chExt cx="720" cy="1573"/>
          </a:xfrm>
        </p:grpSpPr>
        <p:pic>
          <p:nvPicPr>
            <p:cNvPr id="25632" name="Picture 37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33" name="Text Box 38"/>
            <p:cNvSpPr txBox="1"/>
            <p:nvPr/>
          </p:nvSpPr>
          <p:spPr>
            <a:xfrm>
              <a:off x="96" y="96"/>
              <a:ext cx="573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总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4" name="Group 39"/>
          <p:cNvGrpSpPr/>
          <p:nvPr/>
        </p:nvGrpSpPr>
        <p:grpSpPr>
          <a:xfrm>
            <a:off x="755650" y="404813"/>
            <a:ext cx="1079500" cy="2497137"/>
            <a:chOff x="0" y="0"/>
            <a:chExt cx="720" cy="1573"/>
          </a:xfrm>
        </p:grpSpPr>
        <p:pic>
          <p:nvPicPr>
            <p:cNvPr id="25635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36" name="Text Box 41"/>
            <p:cNvSpPr txBox="1"/>
            <p:nvPr/>
          </p:nvSpPr>
          <p:spPr>
            <a:xfrm>
              <a:off x="96" y="96"/>
              <a:ext cx="530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端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5" name="Group 42"/>
          <p:cNvGrpSpPr/>
          <p:nvPr/>
        </p:nvGrpSpPr>
        <p:grpSpPr>
          <a:xfrm>
            <a:off x="684213" y="1628775"/>
            <a:ext cx="1079500" cy="2497138"/>
            <a:chOff x="0" y="0"/>
            <a:chExt cx="720" cy="1573"/>
          </a:xfrm>
        </p:grpSpPr>
        <p:pic>
          <p:nvPicPr>
            <p:cNvPr id="25638" name="Picture 43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39" name="Text Box 44"/>
            <p:cNvSpPr txBox="1"/>
            <p:nvPr/>
          </p:nvSpPr>
          <p:spPr>
            <a:xfrm>
              <a:off x="96" y="96"/>
              <a:ext cx="530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分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638" y="1534795"/>
            <a:ext cx="7848600" cy="3602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200000"/>
              </a:lnSpc>
            </a:pP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端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午 节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粽 子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竹叶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大米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</a:t>
            </a:r>
            <a:endParaRPr lang="en-US" altLang="zh-CN" sz="4000" b="1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真 是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十分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红豆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总 会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中 间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endParaRPr lang="en-US" altLang="zh-CN" sz="4000" b="1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鲜 肉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带回去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知 道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据说</a:t>
            </a:r>
            <a:r>
              <a:rPr lang="en-US" altLang="zh-CN" sz="40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纪 念 </a:t>
            </a:r>
            <a:endParaRPr lang="zh-CN" altLang="en-US" sz="40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83248" y="1629093"/>
            <a:ext cx="773271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du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ā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n w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ǔ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sz="3200" b="1" err="1">
                <a:latin typeface="Calibri" panose="020F0502020204030204" charset="0"/>
                <a:ea typeface="宋体" panose="02010600030101010101" pitchFamily="2" charset="-122"/>
              </a:rPr>
              <a:t>ji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é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          z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ò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n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ɡ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                 y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è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             m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ǐ</a:t>
            </a:r>
            <a:endParaRPr lang="zh-CN" altLang="en-US" sz="32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727710" y="2817813"/>
            <a:ext cx="7588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err="1">
                <a:latin typeface="Calibri" panose="020F0502020204030204" charset="0"/>
                <a:ea typeface="宋体" panose="02010600030101010101" pitchFamily="2" charset="-122"/>
              </a:rPr>
              <a:t>zh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ē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n              f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ē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n        d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ò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u        z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ǒ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n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ɡ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             </a:t>
            </a:r>
            <a:r>
              <a:rPr lang="en-US" altLang="zh-CN" sz="3200" b="1" err="1">
                <a:latin typeface="Calibri" panose="020F0502020204030204" charset="0"/>
                <a:ea typeface="宋体" panose="02010600030101010101" pitchFamily="2" charset="-122"/>
              </a:rPr>
              <a:t>ji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ā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n</a:t>
            </a:r>
            <a:endParaRPr lang="zh-CN" altLang="en-US" sz="32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673418" y="3960495"/>
            <a:ext cx="78311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      r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ò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u      d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à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i             </a:t>
            </a:r>
            <a:r>
              <a:rPr lang="en-US" altLang="zh-CN" sz="3200" b="1" err="1">
                <a:latin typeface="Calibri" panose="020F0502020204030204" charset="0"/>
                <a:ea typeface="宋体" panose="02010600030101010101" pitchFamily="2" charset="-122"/>
              </a:rPr>
              <a:t>zh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ī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            j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ù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                </a:t>
            </a:r>
            <a:r>
              <a:rPr lang="en-US" altLang="zh-CN" sz="3200" b="1" err="1">
                <a:latin typeface="Calibri" panose="020F0502020204030204" charset="0"/>
                <a:ea typeface="宋体" panose="02010600030101010101" pitchFamily="2" charset="-122"/>
              </a:rPr>
              <a:t>ni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</a:rPr>
              <a:t>à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n</a:t>
            </a:r>
            <a:endParaRPr lang="zh-CN" altLang="en-US" sz="32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7" descr="t016776e8f4052c634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4419600"/>
            <a:ext cx="1962150" cy="1960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同侧圆角矩形 3"/>
          <p:cNvSpPr/>
          <p:nvPr/>
        </p:nvSpPr>
        <p:spPr bwMode="auto">
          <a:xfrm>
            <a:off x="395288" y="1184275"/>
            <a:ext cx="4681538" cy="660400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初读提示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>
            <a:off x="395288" y="1931988"/>
            <a:ext cx="4681538" cy="0"/>
          </a:xfrm>
          <a:prstGeom prst="line">
            <a:avLst/>
          </a:prstGeom>
          <a:ln w="38100" cmpd="sng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6"/>
          <p:cNvSpPr txBox="1"/>
          <p:nvPr/>
        </p:nvSpPr>
        <p:spPr>
          <a:xfrm>
            <a:off x="1476375" y="2349500"/>
            <a:ext cx="6840538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自由读课文，注意读准字音，读通句子，做到“三不”：</a:t>
            </a:r>
            <a:r>
              <a:rPr lang="zh-CN" altLang="en-US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不错字，不添字，不漏字</a:t>
            </a:r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4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84213" y="981075"/>
            <a:ext cx="7138987" cy="2692400"/>
          </a:xfrm>
        </p:spPr>
        <p:txBody>
          <a:bodyPr anchor="t"/>
          <a:p>
            <a:pPr marL="0" lvl="0" indent="0">
              <a:lnSpc>
                <a:spcPct val="200000"/>
              </a:lnSpc>
              <a:buNone/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粽子的做法、原料，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200000"/>
              </a:lnSpc>
              <a:buNone/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粽子的味道，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200000"/>
              </a:lnSpc>
              <a:buNone/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粽子的种类，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200000"/>
              </a:lnSpc>
              <a:buNone/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粽子的纪念意义。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2336800"/>
            <a:ext cx="4927600" cy="30972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196" name="矩形 8195"/>
          <p:cNvSpPr/>
          <p:nvPr/>
        </p:nvSpPr>
        <p:spPr>
          <a:xfrm>
            <a:off x="7596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637" y="982663"/>
            <a:ext cx="9164637" cy="549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313" y="1420813"/>
            <a:ext cx="8424863" cy="1223963"/>
          </a:xfrm>
          <a:solidFill>
            <a:schemeClr val="lt1"/>
          </a:solidFill>
          <a:ln w="25400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p>
            <a:pPr lvl="0"/>
            <a:r>
              <a:rPr lang="zh-CN" altLang="zh-CN" b="1" dirty="0">
                <a:solidFill>
                  <a:srgbClr val="FF0000"/>
                </a:solidFill>
              </a:rPr>
              <a:t>做法、原料：粽子是用青青的箬叶包的，里面裹着白白的糯米，中间有一颗红红的枣。</a:t>
            </a:r>
            <a:endParaRPr lang="zh-CN" altLang="zh-CN" b="1" dirty="0">
              <a:solidFill>
                <a:srgbClr val="FF0000"/>
              </a:solidFill>
            </a:endParaRPr>
          </a:p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463550" y="2757488"/>
            <a:ext cx="8229600" cy="10318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fontAlgn="base"/>
            <a:r>
              <a:rPr lang="zh-CN" altLang="en-US" b="1" strike="noStrike" kern="0" noProof="1" dirty="0">
                <a:solidFill>
                  <a:srgbClr val="FF0000"/>
                </a:solidFill>
              </a:rPr>
              <a:t>味道：煮熟的粽子就飘出一股清香来。剥开粽叶，咬一口粽子，真是又黏又甜。</a:t>
            </a:r>
            <a:endParaRPr lang="zh-CN" altLang="en-US" b="1" strike="noStrike" kern="0" noProof="1" dirty="0">
              <a:solidFill>
                <a:srgbClr val="FF0000"/>
              </a:solidFill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452438" y="3860800"/>
            <a:ext cx="8440738" cy="10318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fontAlgn="base"/>
            <a:r>
              <a:rPr lang="zh-CN" altLang="en-US" b="1" strike="noStrike" kern="0" noProof="1" dirty="0">
                <a:solidFill>
                  <a:srgbClr val="FF0000"/>
                </a:solidFill>
              </a:rPr>
              <a:t>种类：除了红枣棕，还有红豆棕和鲜肉粽。</a:t>
            </a:r>
            <a:endParaRPr lang="zh-CN" altLang="en-US" b="1" strike="noStrike" kern="0" noProof="1" dirty="0">
              <a:solidFill>
                <a:srgbClr val="FF0000"/>
              </a:solidFill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452438" y="4724400"/>
            <a:ext cx="8440738" cy="10318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fontAlgn="base"/>
            <a:r>
              <a:rPr lang="zh-CN" altLang="en-US" b="1" strike="noStrike" kern="0" noProof="1" dirty="0">
                <a:solidFill>
                  <a:srgbClr val="FF0000"/>
                </a:solidFill>
              </a:rPr>
              <a:t>纪念意义：长大了我才知道，人们端午节吃粽子，据说是为了纪念爱国诗人屈原。</a:t>
            </a:r>
            <a:endParaRPr lang="zh-CN" altLang="en-US" b="1" strike="noStrike" kern="0" noProof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uiExpand="1" build="p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9"/>
          <p:cNvGrpSpPr/>
          <p:nvPr/>
        </p:nvGrpSpPr>
        <p:grpSpPr>
          <a:xfrm>
            <a:off x="623888" y="1052513"/>
            <a:ext cx="2579687" cy="2287587"/>
            <a:chOff x="1104" y="880"/>
            <a:chExt cx="1104" cy="1032"/>
          </a:xfrm>
        </p:grpSpPr>
        <p:sp>
          <p:nvSpPr>
            <p:cNvPr id="10242" name="Rectangle 30"/>
            <p:cNvSpPr/>
            <p:nvPr/>
          </p:nvSpPr>
          <p:spPr>
            <a:xfrm>
              <a:off x="1656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3" name="Rectangle 31"/>
            <p:cNvSpPr/>
            <p:nvPr/>
          </p:nvSpPr>
          <p:spPr>
            <a:xfrm>
              <a:off x="1104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4" name="Rectangle 32"/>
            <p:cNvSpPr/>
            <p:nvPr/>
          </p:nvSpPr>
          <p:spPr>
            <a:xfrm>
              <a:off x="1656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5" name="Rectangle 33"/>
            <p:cNvSpPr/>
            <p:nvPr/>
          </p:nvSpPr>
          <p:spPr>
            <a:xfrm>
              <a:off x="1104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6" name="Line 34"/>
            <p:cNvSpPr/>
            <p:nvPr/>
          </p:nvSpPr>
          <p:spPr>
            <a:xfrm>
              <a:off x="1104" y="880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47" name="Line 35"/>
            <p:cNvSpPr/>
            <p:nvPr/>
          </p:nvSpPr>
          <p:spPr>
            <a:xfrm>
              <a:off x="1104" y="1392"/>
              <a:ext cx="110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48" name="Line 36"/>
            <p:cNvSpPr/>
            <p:nvPr/>
          </p:nvSpPr>
          <p:spPr>
            <a:xfrm>
              <a:off x="1104" y="1912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49" name="Line 37"/>
            <p:cNvSpPr/>
            <p:nvPr/>
          </p:nvSpPr>
          <p:spPr>
            <a:xfrm>
              <a:off x="1104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0" name="Line 38"/>
            <p:cNvSpPr/>
            <p:nvPr/>
          </p:nvSpPr>
          <p:spPr>
            <a:xfrm>
              <a:off x="1656" y="880"/>
              <a:ext cx="0" cy="103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1" name="Line 39"/>
            <p:cNvSpPr/>
            <p:nvPr/>
          </p:nvSpPr>
          <p:spPr>
            <a:xfrm>
              <a:off x="2208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 Box 40"/>
          <p:cNvSpPr txBox="1"/>
          <p:nvPr/>
        </p:nvSpPr>
        <p:spPr>
          <a:xfrm>
            <a:off x="796925" y="876935"/>
            <a:ext cx="3229610" cy="2621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6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午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Group 29"/>
          <p:cNvGrpSpPr/>
          <p:nvPr/>
        </p:nvGrpSpPr>
        <p:grpSpPr>
          <a:xfrm>
            <a:off x="3203575" y="1027113"/>
            <a:ext cx="2579688" cy="2287587"/>
            <a:chOff x="1104" y="880"/>
            <a:chExt cx="1104" cy="1032"/>
          </a:xfrm>
        </p:grpSpPr>
        <p:sp>
          <p:nvSpPr>
            <p:cNvPr id="10254" name="Rectangle 30"/>
            <p:cNvSpPr/>
            <p:nvPr/>
          </p:nvSpPr>
          <p:spPr>
            <a:xfrm>
              <a:off x="1656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55" name="Rectangle 31"/>
            <p:cNvSpPr/>
            <p:nvPr/>
          </p:nvSpPr>
          <p:spPr>
            <a:xfrm>
              <a:off x="1104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56" name="Rectangle 32"/>
            <p:cNvSpPr/>
            <p:nvPr/>
          </p:nvSpPr>
          <p:spPr>
            <a:xfrm>
              <a:off x="1656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57" name="Rectangle 33"/>
            <p:cNvSpPr/>
            <p:nvPr/>
          </p:nvSpPr>
          <p:spPr>
            <a:xfrm>
              <a:off x="1104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58" name="Line 34"/>
            <p:cNvSpPr/>
            <p:nvPr/>
          </p:nvSpPr>
          <p:spPr>
            <a:xfrm>
              <a:off x="1104" y="880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9" name="Line 35"/>
            <p:cNvSpPr/>
            <p:nvPr/>
          </p:nvSpPr>
          <p:spPr>
            <a:xfrm>
              <a:off x="1104" y="1392"/>
              <a:ext cx="110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0" name="Line 36"/>
            <p:cNvSpPr/>
            <p:nvPr/>
          </p:nvSpPr>
          <p:spPr>
            <a:xfrm>
              <a:off x="1104" y="1912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1" name="Line 37"/>
            <p:cNvSpPr/>
            <p:nvPr/>
          </p:nvSpPr>
          <p:spPr>
            <a:xfrm>
              <a:off x="1104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2" name="Line 38"/>
            <p:cNvSpPr/>
            <p:nvPr/>
          </p:nvSpPr>
          <p:spPr>
            <a:xfrm>
              <a:off x="1656" y="880"/>
              <a:ext cx="0" cy="103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3" name="Line 39"/>
            <p:cNvSpPr/>
            <p:nvPr/>
          </p:nvSpPr>
          <p:spPr>
            <a:xfrm>
              <a:off x="2208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" name="Text Box 40"/>
          <p:cNvSpPr txBox="1"/>
          <p:nvPr/>
        </p:nvSpPr>
        <p:spPr>
          <a:xfrm>
            <a:off x="3376930" y="885825"/>
            <a:ext cx="3141345" cy="2621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6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Group 29"/>
          <p:cNvGrpSpPr/>
          <p:nvPr/>
        </p:nvGrpSpPr>
        <p:grpSpPr>
          <a:xfrm>
            <a:off x="5797550" y="1017588"/>
            <a:ext cx="2579688" cy="2287587"/>
            <a:chOff x="1104" y="880"/>
            <a:chExt cx="1104" cy="1032"/>
          </a:xfrm>
        </p:grpSpPr>
        <p:sp>
          <p:nvSpPr>
            <p:cNvPr id="10266" name="Rectangle 30"/>
            <p:cNvSpPr/>
            <p:nvPr/>
          </p:nvSpPr>
          <p:spPr>
            <a:xfrm>
              <a:off x="1656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67" name="Rectangle 31"/>
            <p:cNvSpPr/>
            <p:nvPr/>
          </p:nvSpPr>
          <p:spPr>
            <a:xfrm>
              <a:off x="1104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68" name="Rectangle 32"/>
            <p:cNvSpPr/>
            <p:nvPr/>
          </p:nvSpPr>
          <p:spPr>
            <a:xfrm>
              <a:off x="1656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69" name="Rectangle 33"/>
            <p:cNvSpPr/>
            <p:nvPr/>
          </p:nvSpPr>
          <p:spPr>
            <a:xfrm>
              <a:off x="1104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70" name="Line 34"/>
            <p:cNvSpPr/>
            <p:nvPr/>
          </p:nvSpPr>
          <p:spPr>
            <a:xfrm>
              <a:off x="1104" y="880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71" name="Line 35"/>
            <p:cNvSpPr/>
            <p:nvPr/>
          </p:nvSpPr>
          <p:spPr>
            <a:xfrm>
              <a:off x="1104" y="1392"/>
              <a:ext cx="110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72" name="Line 36"/>
            <p:cNvSpPr/>
            <p:nvPr/>
          </p:nvSpPr>
          <p:spPr>
            <a:xfrm>
              <a:off x="1104" y="1912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73" name="Line 37"/>
            <p:cNvSpPr/>
            <p:nvPr/>
          </p:nvSpPr>
          <p:spPr>
            <a:xfrm>
              <a:off x="1104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74" name="Line 38"/>
            <p:cNvSpPr/>
            <p:nvPr/>
          </p:nvSpPr>
          <p:spPr>
            <a:xfrm>
              <a:off x="1656" y="880"/>
              <a:ext cx="0" cy="103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75" name="Line 39"/>
            <p:cNvSpPr/>
            <p:nvPr/>
          </p:nvSpPr>
          <p:spPr>
            <a:xfrm>
              <a:off x="2208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7" name="Text Box 40"/>
          <p:cNvSpPr txBox="1"/>
          <p:nvPr/>
        </p:nvSpPr>
        <p:spPr>
          <a:xfrm>
            <a:off x="6027420" y="815975"/>
            <a:ext cx="3349625" cy="2646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6600" dirty="0"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endParaRPr lang="zh-CN" altLang="en-US" sz="1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Group 29"/>
          <p:cNvGrpSpPr/>
          <p:nvPr/>
        </p:nvGrpSpPr>
        <p:grpSpPr>
          <a:xfrm>
            <a:off x="593725" y="3714750"/>
            <a:ext cx="2579688" cy="2286000"/>
            <a:chOff x="1104" y="880"/>
            <a:chExt cx="1104" cy="1032"/>
          </a:xfrm>
        </p:grpSpPr>
        <p:sp>
          <p:nvSpPr>
            <p:cNvPr id="10278" name="Rectangle 30"/>
            <p:cNvSpPr/>
            <p:nvPr/>
          </p:nvSpPr>
          <p:spPr>
            <a:xfrm>
              <a:off x="1656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79" name="Rectangle 31"/>
            <p:cNvSpPr/>
            <p:nvPr/>
          </p:nvSpPr>
          <p:spPr>
            <a:xfrm>
              <a:off x="1104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80" name="Rectangle 32"/>
            <p:cNvSpPr/>
            <p:nvPr/>
          </p:nvSpPr>
          <p:spPr>
            <a:xfrm>
              <a:off x="1656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81" name="Rectangle 33"/>
            <p:cNvSpPr/>
            <p:nvPr/>
          </p:nvSpPr>
          <p:spPr>
            <a:xfrm>
              <a:off x="1104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82" name="Line 34"/>
            <p:cNvSpPr/>
            <p:nvPr/>
          </p:nvSpPr>
          <p:spPr>
            <a:xfrm>
              <a:off x="1104" y="880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83" name="Line 35"/>
            <p:cNvSpPr/>
            <p:nvPr/>
          </p:nvSpPr>
          <p:spPr>
            <a:xfrm>
              <a:off x="1104" y="1392"/>
              <a:ext cx="110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84" name="Line 36"/>
            <p:cNvSpPr/>
            <p:nvPr/>
          </p:nvSpPr>
          <p:spPr>
            <a:xfrm>
              <a:off x="1104" y="1912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85" name="Line 37"/>
            <p:cNvSpPr/>
            <p:nvPr/>
          </p:nvSpPr>
          <p:spPr>
            <a:xfrm>
              <a:off x="1104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86" name="Line 38"/>
            <p:cNvSpPr/>
            <p:nvPr/>
          </p:nvSpPr>
          <p:spPr>
            <a:xfrm>
              <a:off x="1656" y="880"/>
              <a:ext cx="0" cy="103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87" name="Line 39"/>
            <p:cNvSpPr/>
            <p:nvPr/>
          </p:nvSpPr>
          <p:spPr>
            <a:xfrm>
              <a:off x="2208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9" name="Text Box 40"/>
          <p:cNvSpPr txBox="1"/>
          <p:nvPr/>
        </p:nvSpPr>
        <p:spPr>
          <a:xfrm>
            <a:off x="796925" y="3662363"/>
            <a:ext cx="3349625" cy="2646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6600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16600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Group 29"/>
          <p:cNvGrpSpPr/>
          <p:nvPr/>
        </p:nvGrpSpPr>
        <p:grpSpPr>
          <a:xfrm>
            <a:off x="3173413" y="3689350"/>
            <a:ext cx="2579687" cy="2287588"/>
            <a:chOff x="1104" y="880"/>
            <a:chExt cx="1104" cy="1032"/>
          </a:xfrm>
        </p:grpSpPr>
        <p:sp>
          <p:nvSpPr>
            <p:cNvPr id="10290" name="Rectangle 30"/>
            <p:cNvSpPr/>
            <p:nvPr/>
          </p:nvSpPr>
          <p:spPr>
            <a:xfrm>
              <a:off x="1656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91" name="Rectangle 31"/>
            <p:cNvSpPr/>
            <p:nvPr/>
          </p:nvSpPr>
          <p:spPr>
            <a:xfrm>
              <a:off x="1104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92" name="Rectangle 32"/>
            <p:cNvSpPr/>
            <p:nvPr/>
          </p:nvSpPr>
          <p:spPr>
            <a:xfrm>
              <a:off x="1656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93" name="Rectangle 33"/>
            <p:cNvSpPr/>
            <p:nvPr/>
          </p:nvSpPr>
          <p:spPr>
            <a:xfrm>
              <a:off x="1104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94" name="Line 34"/>
            <p:cNvSpPr/>
            <p:nvPr/>
          </p:nvSpPr>
          <p:spPr>
            <a:xfrm>
              <a:off x="1104" y="880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95" name="Line 35"/>
            <p:cNvSpPr/>
            <p:nvPr/>
          </p:nvSpPr>
          <p:spPr>
            <a:xfrm>
              <a:off x="1104" y="1392"/>
              <a:ext cx="110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96" name="Line 36"/>
            <p:cNvSpPr/>
            <p:nvPr/>
          </p:nvSpPr>
          <p:spPr>
            <a:xfrm>
              <a:off x="1104" y="1912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97" name="Line 37"/>
            <p:cNvSpPr/>
            <p:nvPr/>
          </p:nvSpPr>
          <p:spPr>
            <a:xfrm>
              <a:off x="1104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98" name="Line 38"/>
            <p:cNvSpPr/>
            <p:nvPr/>
          </p:nvSpPr>
          <p:spPr>
            <a:xfrm>
              <a:off x="1656" y="880"/>
              <a:ext cx="0" cy="103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99" name="Line 39"/>
            <p:cNvSpPr/>
            <p:nvPr/>
          </p:nvSpPr>
          <p:spPr>
            <a:xfrm>
              <a:off x="2208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" name="Text Box 40"/>
          <p:cNvSpPr txBox="1"/>
          <p:nvPr/>
        </p:nvSpPr>
        <p:spPr>
          <a:xfrm>
            <a:off x="3376613" y="3534728"/>
            <a:ext cx="3349625" cy="2646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6600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  <a:endParaRPr lang="zh-CN" altLang="en-US" sz="16600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Group 29"/>
          <p:cNvGrpSpPr/>
          <p:nvPr/>
        </p:nvGrpSpPr>
        <p:grpSpPr>
          <a:xfrm>
            <a:off x="5767388" y="3679825"/>
            <a:ext cx="2579687" cy="2286000"/>
            <a:chOff x="1104" y="880"/>
            <a:chExt cx="1104" cy="1032"/>
          </a:xfrm>
        </p:grpSpPr>
        <p:sp>
          <p:nvSpPr>
            <p:cNvPr id="10302" name="Rectangle 30"/>
            <p:cNvSpPr/>
            <p:nvPr/>
          </p:nvSpPr>
          <p:spPr>
            <a:xfrm>
              <a:off x="1656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03" name="Rectangle 31"/>
            <p:cNvSpPr/>
            <p:nvPr/>
          </p:nvSpPr>
          <p:spPr>
            <a:xfrm>
              <a:off x="1104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04" name="Rectangle 32"/>
            <p:cNvSpPr/>
            <p:nvPr/>
          </p:nvSpPr>
          <p:spPr>
            <a:xfrm>
              <a:off x="1656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05" name="Rectangle 33"/>
            <p:cNvSpPr/>
            <p:nvPr/>
          </p:nvSpPr>
          <p:spPr>
            <a:xfrm>
              <a:off x="1104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06" name="Line 34"/>
            <p:cNvSpPr/>
            <p:nvPr/>
          </p:nvSpPr>
          <p:spPr>
            <a:xfrm>
              <a:off x="1104" y="880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307" name="Line 35"/>
            <p:cNvSpPr/>
            <p:nvPr/>
          </p:nvSpPr>
          <p:spPr>
            <a:xfrm>
              <a:off x="1104" y="1392"/>
              <a:ext cx="110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308" name="Line 36"/>
            <p:cNvSpPr/>
            <p:nvPr/>
          </p:nvSpPr>
          <p:spPr>
            <a:xfrm>
              <a:off x="1104" y="1912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309" name="Line 37"/>
            <p:cNvSpPr/>
            <p:nvPr/>
          </p:nvSpPr>
          <p:spPr>
            <a:xfrm>
              <a:off x="1104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310" name="Line 38"/>
            <p:cNvSpPr/>
            <p:nvPr/>
          </p:nvSpPr>
          <p:spPr>
            <a:xfrm>
              <a:off x="1656" y="880"/>
              <a:ext cx="0" cy="103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311" name="Line 39"/>
            <p:cNvSpPr/>
            <p:nvPr/>
          </p:nvSpPr>
          <p:spPr>
            <a:xfrm>
              <a:off x="2208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3" name="Text Box 40"/>
          <p:cNvSpPr txBox="1"/>
          <p:nvPr/>
        </p:nvSpPr>
        <p:spPr>
          <a:xfrm>
            <a:off x="6144895" y="3490278"/>
            <a:ext cx="3349625" cy="2646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6600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1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14" name="矩形 10313"/>
          <p:cNvSpPr/>
          <p:nvPr/>
        </p:nvSpPr>
        <p:spPr>
          <a:xfrm>
            <a:off x="7596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" grpId="0"/>
      <p:bldP spid="37" grpId="0"/>
      <p:bldP spid="49" grpId="0"/>
      <p:bldP spid="61" grpId="0"/>
      <p:bldP spid="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030" y="222250"/>
            <a:ext cx="7234555" cy="5919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890" y="650240"/>
            <a:ext cx="309118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5320" y="3068955"/>
            <a:ext cx="2753995" cy="30727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100070" y="650240"/>
            <a:ext cx="3293110" cy="2495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92545" y="650240"/>
            <a:ext cx="280606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1160463"/>
            <a:ext cx="5616575" cy="4213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9"/>
          <p:cNvGrpSpPr/>
          <p:nvPr/>
        </p:nvGrpSpPr>
        <p:grpSpPr>
          <a:xfrm>
            <a:off x="2965450" y="2170113"/>
            <a:ext cx="2579688" cy="2286000"/>
            <a:chOff x="1104" y="880"/>
            <a:chExt cx="1104" cy="1032"/>
          </a:xfrm>
        </p:grpSpPr>
        <p:sp>
          <p:nvSpPr>
            <p:cNvPr id="11267" name="Rectangle 30"/>
            <p:cNvSpPr/>
            <p:nvPr/>
          </p:nvSpPr>
          <p:spPr>
            <a:xfrm>
              <a:off x="1656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68" name="Rectangle 31"/>
            <p:cNvSpPr/>
            <p:nvPr/>
          </p:nvSpPr>
          <p:spPr>
            <a:xfrm>
              <a:off x="1104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69" name="Rectangle 32"/>
            <p:cNvSpPr/>
            <p:nvPr/>
          </p:nvSpPr>
          <p:spPr>
            <a:xfrm>
              <a:off x="1656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0" name="Rectangle 33"/>
            <p:cNvSpPr/>
            <p:nvPr/>
          </p:nvSpPr>
          <p:spPr>
            <a:xfrm>
              <a:off x="1104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1" name="Line 34"/>
            <p:cNvSpPr/>
            <p:nvPr/>
          </p:nvSpPr>
          <p:spPr>
            <a:xfrm>
              <a:off x="1104" y="880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1272" name="Line 35"/>
            <p:cNvSpPr/>
            <p:nvPr/>
          </p:nvSpPr>
          <p:spPr>
            <a:xfrm>
              <a:off x="1104" y="1392"/>
              <a:ext cx="110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Line 36"/>
            <p:cNvSpPr/>
            <p:nvPr/>
          </p:nvSpPr>
          <p:spPr>
            <a:xfrm>
              <a:off x="1104" y="1912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1274" name="Line 37"/>
            <p:cNvSpPr/>
            <p:nvPr/>
          </p:nvSpPr>
          <p:spPr>
            <a:xfrm>
              <a:off x="1104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1275" name="Line 38"/>
            <p:cNvSpPr/>
            <p:nvPr/>
          </p:nvSpPr>
          <p:spPr>
            <a:xfrm>
              <a:off x="1656" y="880"/>
              <a:ext cx="0" cy="103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1276" name="Line 39"/>
            <p:cNvSpPr/>
            <p:nvPr/>
          </p:nvSpPr>
          <p:spPr>
            <a:xfrm>
              <a:off x="2208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 Box 40"/>
          <p:cNvSpPr txBox="1"/>
          <p:nvPr/>
        </p:nvSpPr>
        <p:spPr>
          <a:xfrm>
            <a:off x="3158808" y="2118043"/>
            <a:ext cx="3349625" cy="2621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6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410" y="965835"/>
            <a:ext cx="1558290" cy="4572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我会写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1160463"/>
            <a:ext cx="5616575" cy="4213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9"/>
          <p:cNvGrpSpPr/>
          <p:nvPr/>
        </p:nvGrpSpPr>
        <p:grpSpPr>
          <a:xfrm>
            <a:off x="2965450" y="2170113"/>
            <a:ext cx="2579688" cy="2286000"/>
            <a:chOff x="1104" y="880"/>
            <a:chExt cx="1104" cy="1032"/>
          </a:xfrm>
        </p:grpSpPr>
        <p:sp>
          <p:nvSpPr>
            <p:cNvPr id="11267" name="Rectangle 30"/>
            <p:cNvSpPr/>
            <p:nvPr/>
          </p:nvSpPr>
          <p:spPr>
            <a:xfrm>
              <a:off x="1656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68" name="Rectangle 31"/>
            <p:cNvSpPr/>
            <p:nvPr/>
          </p:nvSpPr>
          <p:spPr>
            <a:xfrm>
              <a:off x="1104" y="1392"/>
              <a:ext cx="552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69" name="Rectangle 32"/>
            <p:cNvSpPr/>
            <p:nvPr/>
          </p:nvSpPr>
          <p:spPr>
            <a:xfrm>
              <a:off x="1656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0" name="Rectangle 33"/>
            <p:cNvSpPr/>
            <p:nvPr/>
          </p:nvSpPr>
          <p:spPr>
            <a:xfrm>
              <a:off x="1104" y="880"/>
              <a:ext cx="552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1" name="Line 34"/>
            <p:cNvSpPr/>
            <p:nvPr/>
          </p:nvSpPr>
          <p:spPr>
            <a:xfrm>
              <a:off x="1104" y="880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1272" name="Line 35"/>
            <p:cNvSpPr/>
            <p:nvPr/>
          </p:nvSpPr>
          <p:spPr>
            <a:xfrm>
              <a:off x="1104" y="1392"/>
              <a:ext cx="110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Line 36"/>
            <p:cNvSpPr/>
            <p:nvPr/>
          </p:nvSpPr>
          <p:spPr>
            <a:xfrm>
              <a:off x="1104" y="1912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1274" name="Line 37"/>
            <p:cNvSpPr/>
            <p:nvPr/>
          </p:nvSpPr>
          <p:spPr>
            <a:xfrm>
              <a:off x="1104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1275" name="Line 38"/>
            <p:cNvSpPr/>
            <p:nvPr/>
          </p:nvSpPr>
          <p:spPr>
            <a:xfrm>
              <a:off x="1656" y="880"/>
              <a:ext cx="0" cy="103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1276" name="Line 39"/>
            <p:cNvSpPr/>
            <p:nvPr/>
          </p:nvSpPr>
          <p:spPr>
            <a:xfrm>
              <a:off x="2208" y="880"/>
              <a:ext cx="0" cy="103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/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 Box 40"/>
          <p:cNvSpPr txBox="1"/>
          <p:nvPr/>
        </p:nvSpPr>
        <p:spPr>
          <a:xfrm>
            <a:off x="3132138" y="2002473"/>
            <a:ext cx="3349625" cy="2621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6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矩形 9218"/>
          <p:cNvSpPr/>
          <p:nvPr/>
        </p:nvSpPr>
        <p:spPr>
          <a:xfrm>
            <a:off x="1368425" y="2120900"/>
            <a:ext cx="6686550" cy="149383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/>
            <a:endParaRPr lang="en-US" altLang="zh-CN" sz="32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我们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国家历史悠久，有很多传统节日，大家都知道哪些传统节日？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" name="椭圆 9220"/>
          <p:cNvSpPr/>
          <p:nvPr/>
        </p:nvSpPr>
        <p:spPr>
          <a:xfrm>
            <a:off x="8243888" y="5949950"/>
            <a:ext cx="360362" cy="287338"/>
          </a:xfrm>
          <a:prstGeom prst="ellipse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1820863" y="1112838"/>
            <a:ext cx="2003425" cy="755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楷体_GB2312" charset="0"/>
                <a:ea typeface="楷体_GB2312" charset="0"/>
              </a:rPr>
              <a:t>引入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楷体_GB2312" charset="0"/>
              <a:ea typeface="楷体_GB2312" charset="0"/>
            </a:endParaRPr>
          </a:p>
        </p:txBody>
      </p:sp>
      <p:pic>
        <p:nvPicPr>
          <p:cNvPr id="3076" name="Picture 5" descr="大白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2708" y="4483100"/>
            <a:ext cx="1381125" cy="1952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684213" y="1268413"/>
            <a:ext cx="2784475" cy="2095500"/>
            <a:chOff x="683568" y="1268760"/>
            <a:chExt cx="2784326" cy="2095500"/>
          </a:xfrm>
        </p:grpSpPr>
        <p:pic>
          <p:nvPicPr>
            <p:cNvPr id="12290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1268760"/>
              <a:ext cx="2784326" cy="2095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1521733" y="1854845"/>
              <a:ext cx="1107997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base"/>
              <a:r>
                <a:rPr lang="zh-CN" altLang="en-US" sz="7200" b="1" strike="noStrike" cap="none" spc="0" noProof="1" dirty="0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+mn-ea"/>
                </a:rPr>
                <a:t>午</a:t>
              </a:r>
              <a:endParaRPr lang="zh-CN" altLang="en-US" sz="7200" b="1" strike="noStrike" cap="none" spc="0" noProof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19475" y="1268413"/>
            <a:ext cx="2784475" cy="2095500"/>
            <a:chOff x="683568" y="1268760"/>
            <a:chExt cx="2784326" cy="2095500"/>
          </a:xfrm>
        </p:grpSpPr>
        <p:pic>
          <p:nvPicPr>
            <p:cNvPr id="12293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1268760"/>
              <a:ext cx="2784326" cy="2095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1520131" y="1854845"/>
              <a:ext cx="1111202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base"/>
              <a:r>
                <a:rPr lang="zh-CN" altLang="en-US" sz="7200" b="1" strike="noStrike" noProof="1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+mn-ea"/>
                </a:rPr>
                <a:t>节</a:t>
              </a:r>
              <a:endParaRPr lang="zh-CN" altLang="en-US" sz="7200" b="1" strike="noStrike" cap="none" spc="0" noProof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67400" y="1125538"/>
            <a:ext cx="2784475" cy="2095500"/>
            <a:chOff x="683568" y="1268760"/>
            <a:chExt cx="2784326" cy="2095500"/>
          </a:xfrm>
        </p:grpSpPr>
        <p:pic>
          <p:nvPicPr>
            <p:cNvPr id="12296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1268760"/>
              <a:ext cx="2784326" cy="2095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矩形 11"/>
            <p:cNvSpPr/>
            <p:nvPr/>
          </p:nvSpPr>
          <p:spPr>
            <a:xfrm>
              <a:off x="1520130" y="1854845"/>
              <a:ext cx="1111202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base"/>
              <a:r>
                <a:rPr lang="zh-CN" altLang="en-US" sz="7200" b="1" strike="noStrike" cap="none" spc="0" noProof="1" dirty="0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+mn-ea"/>
                </a:rPr>
                <a:t>叶</a:t>
              </a:r>
              <a:endParaRPr lang="zh-CN" altLang="en-US" sz="7200" b="1" strike="noStrike" cap="none" spc="0" noProof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7937" y="3954463"/>
            <a:ext cx="2784475" cy="2095500"/>
            <a:chOff x="683568" y="1268760"/>
            <a:chExt cx="2784326" cy="2095500"/>
          </a:xfrm>
        </p:grpSpPr>
        <p:pic>
          <p:nvPicPr>
            <p:cNvPr id="12299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1268760"/>
              <a:ext cx="2784326" cy="2095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矩形 14"/>
            <p:cNvSpPr/>
            <p:nvPr/>
          </p:nvSpPr>
          <p:spPr>
            <a:xfrm>
              <a:off x="1520130" y="1854845"/>
              <a:ext cx="1111202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base"/>
              <a:r>
                <a:rPr lang="zh-CN" altLang="en-US" sz="7200" b="1" strike="noStrike" cap="none" spc="0" noProof="1" dirty="0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+mn-ea"/>
                </a:rPr>
                <a:t>米</a:t>
              </a:r>
              <a:endParaRPr lang="zh-CN" altLang="en-US" sz="7200" b="1" strike="noStrike" cap="none" spc="0" noProof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95513" y="3949700"/>
            <a:ext cx="2784475" cy="2095500"/>
            <a:chOff x="683568" y="1268760"/>
            <a:chExt cx="2784326" cy="2095500"/>
          </a:xfrm>
        </p:grpSpPr>
        <p:pic>
          <p:nvPicPr>
            <p:cNvPr id="12302" name="图片 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1268760"/>
              <a:ext cx="2784326" cy="2095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矩形 17"/>
            <p:cNvSpPr/>
            <p:nvPr/>
          </p:nvSpPr>
          <p:spPr>
            <a:xfrm>
              <a:off x="1520130" y="1854845"/>
              <a:ext cx="1111202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base"/>
              <a:r>
                <a:rPr lang="zh-CN" altLang="en-US" sz="7200" b="1" strike="noStrike" cap="none" spc="0" noProof="1" dirty="0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+mn-ea"/>
                </a:rPr>
                <a:t>真</a:t>
              </a:r>
              <a:endParaRPr lang="zh-CN" altLang="en-US" sz="7200" b="1" strike="noStrike" cap="none" spc="0" noProof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98963" y="3916363"/>
            <a:ext cx="2784475" cy="2095500"/>
            <a:chOff x="683568" y="1268760"/>
            <a:chExt cx="2784326" cy="2095500"/>
          </a:xfrm>
        </p:grpSpPr>
        <p:pic>
          <p:nvPicPr>
            <p:cNvPr id="12305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1268760"/>
              <a:ext cx="2784326" cy="2095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矩形 20"/>
            <p:cNvSpPr/>
            <p:nvPr/>
          </p:nvSpPr>
          <p:spPr>
            <a:xfrm>
              <a:off x="1520130" y="1854845"/>
              <a:ext cx="1111202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base"/>
              <a:r>
                <a:rPr lang="zh-CN" altLang="en-US" sz="7200" b="1" strike="noStrike" cap="none" spc="0" noProof="1" dirty="0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+mn-ea"/>
                </a:rPr>
                <a:t>分</a:t>
              </a:r>
              <a:endParaRPr lang="zh-CN" altLang="en-US" sz="7200" b="1" strike="noStrike" cap="none" spc="0" noProof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21438" y="3949700"/>
            <a:ext cx="2784475" cy="2095500"/>
            <a:chOff x="683568" y="1268760"/>
            <a:chExt cx="2784326" cy="2095500"/>
          </a:xfrm>
        </p:grpSpPr>
        <p:pic>
          <p:nvPicPr>
            <p:cNvPr id="12308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1268760"/>
              <a:ext cx="2784326" cy="2095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矩形 23"/>
            <p:cNvSpPr/>
            <p:nvPr/>
          </p:nvSpPr>
          <p:spPr>
            <a:xfrm>
              <a:off x="1520130" y="1854845"/>
              <a:ext cx="1111202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base"/>
              <a:r>
                <a:rPr lang="zh-CN" altLang="en-US" sz="7200" b="1" strike="noStrike" cap="none" spc="0" noProof="1" dirty="0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+mn-ea"/>
                </a:rPr>
                <a:t>豆</a:t>
              </a:r>
              <a:endParaRPr lang="zh-CN" altLang="en-US" sz="7200" b="1" strike="noStrike" cap="none" spc="0" noProof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title"/>
          </p:nvPr>
        </p:nvSpPr>
        <p:spPr>
          <a:xfrm>
            <a:off x="323850" y="981075"/>
            <a:ext cx="8229600" cy="1143000"/>
          </a:xfrm>
        </p:spPr>
        <p:txBody>
          <a:bodyPr anchor="ctr"/>
          <a:p>
            <a:pPr lvl="0"/>
            <a:r>
              <a:rPr lang="zh-CN" altLang="en-US" sz="5400" b="1" dirty="0">
                <a:solidFill>
                  <a:srgbClr val="3399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词语大闯关</a:t>
            </a:r>
            <a:endParaRPr lang="zh-CN" altLang="en-US" sz="5400" b="1" dirty="0">
              <a:solidFill>
                <a:srgbClr val="3399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2276475"/>
            <a:ext cx="8229600" cy="3702050"/>
          </a:xfrm>
        </p:spPr>
        <p:txBody>
          <a:bodyPr anchor="t"/>
          <a:p>
            <a:pPr marL="0" lvl="0" indent="0" algn="ctr">
              <a:lnSpc>
                <a:spcPct val="150000"/>
              </a:lnSpc>
              <a:buNone/>
            </a:pPr>
            <a:r>
              <a:rPr lang="zh-CN" altLang="zh-CN" sz="4800" b="1" dirty="0">
                <a:solidFill>
                  <a:srgbClr val="FF0000"/>
                </a:solidFill>
              </a:rPr>
              <a:t>端午节</a:t>
            </a:r>
            <a:r>
              <a:rPr lang="en-US" altLang="zh-CN" sz="4800" b="1">
                <a:solidFill>
                  <a:srgbClr val="FF0000"/>
                </a:solidFill>
              </a:rPr>
              <a:t>   </a:t>
            </a:r>
            <a:r>
              <a:rPr lang="zh-CN" altLang="zh-CN" sz="4800" b="1" dirty="0">
                <a:solidFill>
                  <a:srgbClr val="FF0000"/>
                </a:solidFill>
              </a:rPr>
              <a:t>带回去</a:t>
            </a:r>
            <a:r>
              <a:rPr lang="en-US" altLang="zh-CN" sz="4800" b="1">
                <a:solidFill>
                  <a:srgbClr val="FF0000"/>
                </a:solidFill>
              </a:rPr>
              <a:t>   </a:t>
            </a:r>
            <a:r>
              <a:rPr lang="zh-CN" altLang="zh-CN" sz="4800" b="1" dirty="0">
                <a:solidFill>
                  <a:srgbClr val="FF0000"/>
                </a:solidFill>
              </a:rPr>
              <a:t>粽子</a:t>
            </a:r>
            <a:r>
              <a:rPr lang="en-US" altLang="zh-CN" sz="4800" b="1">
                <a:solidFill>
                  <a:srgbClr val="FF0000"/>
                </a:solidFill>
              </a:rPr>
              <a:t>  </a:t>
            </a:r>
            <a:r>
              <a:rPr lang="zh-CN" altLang="zh-CN" sz="4800" b="1" dirty="0">
                <a:solidFill>
                  <a:srgbClr val="FF0000"/>
                </a:solidFill>
              </a:rPr>
              <a:t>竹叶</a:t>
            </a:r>
            <a:r>
              <a:rPr lang="en-US" altLang="zh-CN" sz="4800" b="1">
                <a:solidFill>
                  <a:srgbClr val="FF0000"/>
                </a:solidFill>
              </a:rPr>
              <a:t>  </a:t>
            </a:r>
            <a:endParaRPr lang="en-US" altLang="zh-CN" sz="4800" b="1">
              <a:solidFill>
                <a:srgbClr val="FF0000"/>
              </a:solidFill>
            </a:endParaRPr>
          </a:p>
          <a:p>
            <a:pPr marL="0" lvl="0" indent="0" algn="ctr">
              <a:lnSpc>
                <a:spcPct val="150000"/>
              </a:lnSpc>
              <a:buNone/>
            </a:pPr>
            <a:r>
              <a:rPr lang="zh-CN" altLang="zh-CN" sz="4800" b="1" dirty="0">
                <a:solidFill>
                  <a:srgbClr val="FF0000"/>
                </a:solidFill>
              </a:rPr>
              <a:t>大米</a:t>
            </a:r>
            <a:r>
              <a:rPr lang="en-US" altLang="zh-CN" sz="4800" b="1">
                <a:solidFill>
                  <a:srgbClr val="FF0000"/>
                </a:solidFill>
              </a:rPr>
              <a:t> </a:t>
            </a:r>
            <a:r>
              <a:rPr lang="zh-CN" altLang="zh-CN" sz="4800" b="1" dirty="0">
                <a:solidFill>
                  <a:srgbClr val="FF0000"/>
                </a:solidFill>
              </a:rPr>
              <a:t>真是</a:t>
            </a:r>
            <a:r>
              <a:rPr lang="en-US" altLang="zh-CN" sz="4800" b="1">
                <a:solidFill>
                  <a:srgbClr val="FF0000"/>
                </a:solidFill>
              </a:rPr>
              <a:t>  </a:t>
            </a:r>
            <a:r>
              <a:rPr lang="zh-CN" altLang="zh-CN" sz="4800" b="1" dirty="0">
                <a:solidFill>
                  <a:srgbClr val="FF0000"/>
                </a:solidFill>
              </a:rPr>
              <a:t>十分</a:t>
            </a:r>
            <a:r>
              <a:rPr lang="en-US" altLang="zh-CN" sz="4800" b="1">
                <a:solidFill>
                  <a:srgbClr val="FF0000"/>
                </a:solidFill>
              </a:rPr>
              <a:t>  </a:t>
            </a:r>
            <a:r>
              <a:rPr lang="zh-CN" altLang="zh-CN" sz="4800" b="1" dirty="0">
                <a:solidFill>
                  <a:srgbClr val="FF0000"/>
                </a:solidFill>
              </a:rPr>
              <a:t>红豆</a:t>
            </a:r>
            <a:r>
              <a:rPr lang="en-US" altLang="zh-CN" sz="4800" b="1">
                <a:solidFill>
                  <a:srgbClr val="FF0000"/>
                </a:solidFill>
              </a:rPr>
              <a:t>  </a:t>
            </a:r>
            <a:r>
              <a:rPr lang="zh-CN" altLang="zh-CN" sz="4800" b="1" dirty="0">
                <a:solidFill>
                  <a:srgbClr val="FF0000"/>
                </a:solidFill>
              </a:rPr>
              <a:t>据说</a:t>
            </a:r>
            <a:endParaRPr lang="en-US" altLang="zh-CN" sz="4800" b="1">
              <a:solidFill>
                <a:srgbClr val="FF0000"/>
              </a:solidFill>
            </a:endParaRPr>
          </a:p>
          <a:p>
            <a:pPr marL="0" lvl="0" indent="0" algn="ctr">
              <a:lnSpc>
                <a:spcPct val="150000"/>
              </a:lnSpc>
              <a:buNone/>
            </a:pPr>
            <a:r>
              <a:rPr lang="zh-CN" altLang="zh-CN" sz="4800" b="1" dirty="0">
                <a:solidFill>
                  <a:srgbClr val="FF0000"/>
                </a:solidFill>
              </a:rPr>
              <a:t>总会</a:t>
            </a:r>
            <a:r>
              <a:rPr lang="en-US" altLang="zh-CN" sz="4800" b="1">
                <a:solidFill>
                  <a:srgbClr val="FF0000"/>
                </a:solidFill>
              </a:rPr>
              <a:t>   </a:t>
            </a:r>
            <a:r>
              <a:rPr lang="zh-CN" altLang="zh-CN" sz="4800" b="1" dirty="0">
                <a:solidFill>
                  <a:srgbClr val="FF0000"/>
                </a:solidFill>
              </a:rPr>
              <a:t>中间</a:t>
            </a:r>
            <a:r>
              <a:rPr lang="en-US" altLang="zh-CN" sz="4800" b="1">
                <a:solidFill>
                  <a:srgbClr val="FF0000"/>
                </a:solidFill>
              </a:rPr>
              <a:t>   </a:t>
            </a:r>
            <a:r>
              <a:rPr lang="zh-CN" altLang="zh-CN" sz="4800" b="1" dirty="0">
                <a:solidFill>
                  <a:srgbClr val="FF0000"/>
                </a:solidFill>
              </a:rPr>
              <a:t>鲜肉</a:t>
            </a:r>
            <a:r>
              <a:rPr lang="en-US" altLang="zh-CN" sz="4800" b="1">
                <a:solidFill>
                  <a:srgbClr val="FF0000"/>
                </a:solidFill>
              </a:rPr>
              <a:t>  </a:t>
            </a:r>
            <a:r>
              <a:rPr lang="zh-CN" altLang="zh-CN" sz="4800" b="1" dirty="0">
                <a:solidFill>
                  <a:srgbClr val="FF0000"/>
                </a:solidFill>
              </a:rPr>
              <a:t>知道</a:t>
            </a:r>
            <a:r>
              <a:rPr lang="en-US" altLang="zh-CN" sz="4800" b="1">
                <a:solidFill>
                  <a:srgbClr val="FF0000"/>
                </a:solidFill>
              </a:rPr>
              <a:t> </a:t>
            </a:r>
            <a:r>
              <a:rPr lang="zh-CN" altLang="zh-CN" sz="4800" b="1" dirty="0">
                <a:solidFill>
                  <a:srgbClr val="FF0000"/>
                </a:solidFill>
              </a:rPr>
              <a:t>纪念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2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2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3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3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内容占位符 2"/>
          <p:cNvSpPr txBox="1"/>
          <p:nvPr/>
        </p:nvSpPr>
        <p:spPr>
          <a:xfrm>
            <a:off x="1116013" y="1844675"/>
            <a:ext cx="6911975" cy="22320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一道端午节，外婆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煮好一锅粽子，盼着我们回去。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8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881438" y="3573463"/>
            <a:ext cx="5105400" cy="273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4066961"/>
            <a:ext cx="2733675" cy="20955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4341" name="矩形 14340"/>
          <p:cNvSpPr/>
          <p:nvPr/>
        </p:nvSpPr>
        <p:spPr>
          <a:xfrm>
            <a:off x="7596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内容占位符 2"/>
          <p:cNvSpPr txBox="1"/>
          <p:nvPr/>
        </p:nvSpPr>
        <p:spPr>
          <a:xfrm>
            <a:off x="755650" y="1268413"/>
            <a:ext cx="7416800" cy="22320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粽子是用青青的箬竹叶包的，里面裹着白白的糯米，中间有一颗红红的枣。外婆一掀开锅盖，煮熟的粽子就飘出一股清香来。剥开粽叶，咬一口粽子，真是又黏又甜。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539750" y="4868863"/>
            <a:ext cx="6192838" cy="936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粽子是怎样做的？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425" y="4181475"/>
            <a:ext cx="2733675" cy="209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内容占位符 2"/>
          <p:cNvSpPr txBox="1"/>
          <p:nvPr/>
        </p:nvSpPr>
        <p:spPr>
          <a:xfrm>
            <a:off x="611188" y="1484313"/>
            <a:ext cx="7993062" cy="22320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外婆包的粽子十分好吃，花样也多。除了红枣粽，还有红豆粽和鲜肉粽。我们在外婆家美滋滋的吃了之后，外婆还会装一小篮粽子要我们带回去，分给邻居吃。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4284663" y="4608513"/>
            <a:ext cx="3671888" cy="13811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除了红枣粽，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还有什么棕子？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spcBef>
                <a:spcPct val="20000"/>
              </a:spcBef>
            </a:pPr>
            <a:endParaRPr lang="zh-CN" altLang="en-US" sz="36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4337050"/>
            <a:ext cx="2879725" cy="1922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6975"/>
            <a:ext cx="5375275" cy="5005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 rot="20641129">
            <a:off x="3181350" y="1557338"/>
            <a:ext cx="4879975" cy="3449638"/>
          </a:xfrm>
          <a:solidFill>
            <a:schemeClr val="lt1"/>
          </a:solidFill>
          <a:ln w="25400"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p>
            <a:pPr lvl="0">
              <a:lnSpc>
                <a:spcPct val="150000"/>
              </a:lnSpc>
            </a:pPr>
            <a:r>
              <a:rPr lang="zh-CN" altLang="en-US" sz="3600" b="1" dirty="0"/>
              <a:t>我们在外婆家美美地吃了以后，外婆还会装一小篮粽子要我们带回去，分给邻居吃。</a:t>
            </a:r>
            <a:endParaRPr lang="zh-CN" altLang="en-US" sz="3600" b="1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5848350" y="4922838"/>
            <a:ext cx="2881313" cy="13827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20000"/>
              </a:spcBef>
            </a:pP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外婆是个什么样的人？</a:t>
            </a:r>
            <a:endParaRPr lang="zh-CN" altLang="en-US" sz="36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内容占位符 2"/>
          <p:cNvSpPr txBox="1"/>
          <p:nvPr/>
        </p:nvSpPr>
        <p:spPr>
          <a:xfrm>
            <a:off x="4140200" y="1412875"/>
            <a:ext cx="4392613" cy="23764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长大了我才知道，人们端午节吃粽子，据说是为了纪念爱国诗人屈原。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844675"/>
            <a:ext cx="3333750" cy="428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内容占位符 2"/>
          <p:cNvSpPr txBox="1"/>
          <p:nvPr/>
        </p:nvSpPr>
        <p:spPr>
          <a:xfrm>
            <a:off x="5508625" y="4724400"/>
            <a:ext cx="2087563" cy="693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20000"/>
              </a:spcBef>
            </a:pP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纪念屈原</a:t>
            </a:r>
            <a:endParaRPr lang="zh-CN" altLang="en-US" sz="36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矩形 18436"/>
          <p:cNvSpPr/>
          <p:nvPr/>
        </p:nvSpPr>
        <p:spPr>
          <a:xfrm>
            <a:off x="7596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341438"/>
            <a:ext cx="8229600" cy="5111750"/>
          </a:xfrm>
        </p:spPr>
        <p:txBody>
          <a:bodyPr/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资料袋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端午节的由来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buNone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这个节日的由来是古代中国有一位博学多闻的官吏屈原，他是一位爱民而且又受到尊崇的官吏，但是由于一位充满嫉妒的官吏陷害，从此在朝廷中被皇帝所冷落。由于无法获得皇帝的重视，屈原在忧郁的情况下投汨罗江自尽。由于对屈原的爱戴，汨罗江畔的居民匆忙的划船在江内寻找屈原，并且将米丢入汨罗江中，以平息汨罗江中的蛟龙。即使他们当时并没有找到屈原，但是他们的行为，直到今天在端午节的时候，仍然被人们传颂纪念着。 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3" y="1773238"/>
            <a:ext cx="8815387" cy="302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468313" y="5084763"/>
            <a:ext cx="8391525" cy="5857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/>
            <a:r>
              <a:rPr lang="zh-CN" altLang="en-US" sz="3200" b="1" strike="noStrike" cap="none" spc="0" noProof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+mn-ea"/>
              </a:rPr>
              <a:t>你知道这几种美食分别是在什么节日吃的吗？</a:t>
            </a:r>
            <a:endParaRPr lang="zh-CN" altLang="en-US" sz="3200" b="1" strike="noStrike" cap="none" spc="0" noProof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2565400"/>
            <a:ext cx="38100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339975" y="2254250"/>
            <a:ext cx="3724275" cy="22161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/>
            <a:r>
              <a:rPr lang="zh-CN" altLang="en-US" sz="13800" strike="noStrike" noProof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+mn-ea"/>
              </a:rPr>
              <a:t>再见</a:t>
            </a:r>
            <a:endParaRPr lang="zh-CN" altLang="en-US" sz="13800" b="0" strike="noStrike" cap="none" spc="0" noProof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508" name="矩形 21507"/>
          <p:cNvSpPr/>
          <p:nvPr/>
        </p:nvSpPr>
        <p:spPr>
          <a:xfrm>
            <a:off x="7596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1"/>
          <p:cNvSpPr>
            <a:spLocks noGrp="1"/>
          </p:cNvSpPr>
          <p:nvPr>
            <p:ph type="title"/>
          </p:nvPr>
        </p:nvSpPr>
        <p:spPr>
          <a:xfrm>
            <a:off x="2682875" y="403225"/>
            <a:ext cx="3778250" cy="1143000"/>
          </a:xfrm>
        </p:spPr>
        <p:txBody>
          <a:bodyPr anchor="ctr"/>
          <a:p>
            <a:r>
              <a:rPr lang="zh-CN" altLang="en-US">
                <a:solidFill>
                  <a:srgbClr val="FF0000"/>
                </a:solidFill>
              </a:rPr>
              <a:t>春  节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09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298" y="1703388"/>
            <a:ext cx="7177087" cy="4371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title"/>
          </p:nvPr>
        </p:nvSpPr>
        <p:spPr>
          <a:xfrm>
            <a:off x="2582863" y="704850"/>
            <a:ext cx="3778250" cy="1143000"/>
          </a:xfrm>
        </p:spPr>
        <p:txBody>
          <a:bodyPr anchor="ctr"/>
          <a:p>
            <a:r>
              <a:rPr lang="zh-CN" altLang="en-US">
                <a:solidFill>
                  <a:srgbClr val="FF0000"/>
                </a:solidFill>
              </a:rPr>
              <a:t>春  节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12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213" y="1766888"/>
            <a:ext cx="4779962" cy="332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5" y="3305175"/>
            <a:ext cx="4597400" cy="306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1798638"/>
            <a:ext cx="4535488" cy="326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582863" y="704850"/>
            <a:ext cx="3778250" cy="1143000"/>
          </a:xfrm>
        </p:spPr>
        <p:txBody>
          <a:bodyPr anchor="ctr"/>
          <a:p>
            <a:r>
              <a:rPr lang="zh-CN" altLang="en-US">
                <a:solidFill>
                  <a:srgbClr val="FF0000"/>
                </a:solidFill>
              </a:rPr>
              <a:t>元宵节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14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14813" y="3213100"/>
            <a:ext cx="4359275" cy="287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2863" y="3516313"/>
            <a:ext cx="6310312" cy="3132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582863" y="704850"/>
            <a:ext cx="3778250" cy="1143000"/>
          </a:xfrm>
        </p:spPr>
        <p:txBody>
          <a:bodyPr anchor="ctr"/>
          <a:p>
            <a:r>
              <a:rPr lang="zh-CN" altLang="en-US">
                <a:solidFill>
                  <a:srgbClr val="FF0000"/>
                </a:solidFill>
              </a:rPr>
              <a:t>端午节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17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77988"/>
            <a:ext cx="4252913" cy="2659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341813" y="3286125"/>
            <a:ext cx="3932237" cy="307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2582863" y="704850"/>
            <a:ext cx="3778250" cy="1143000"/>
          </a:xfrm>
        </p:spPr>
        <p:txBody>
          <a:bodyPr anchor="ctr"/>
          <a:p>
            <a:r>
              <a:rPr lang="zh-CN" altLang="en-US">
                <a:solidFill>
                  <a:srgbClr val="FF0000"/>
                </a:solidFill>
              </a:rPr>
              <a:t>中秋节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19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38" y="1628775"/>
            <a:ext cx="4584700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2582863" y="704850"/>
            <a:ext cx="3778250" cy="1143000"/>
          </a:xfrm>
        </p:spPr>
        <p:txBody>
          <a:bodyPr anchor="ctr"/>
          <a:p>
            <a:r>
              <a:rPr lang="zh-CN" altLang="en-US">
                <a:solidFill>
                  <a:srgbClr val="FF0000"/>
                </a:solidFill>
              </a:rPr>
              <a:t>重阳节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2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488" y="1660525"/>
            <a:ext cx="4297362" cy="280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10000" y="3727450"/>
            <a:ext cx="4191000" cy="2514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1"/>
          <p:cNvSpPr txBox="1"/>
          <p:nvPr/>
        </p:nvSpPr>
        <p:spPr>
          <a:xfrm>
            <a:off x="2195513" y="1333500"/>
            <a:ext cx="48244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 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端午粽</a:t>
            </a:r>
            <a:endParaRPr lang="zh-CN" altLang="en-US" sz="6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2349500"/>
            <a:ext cx="5311775" cy="3946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1421</Words>
  <Application>WPS 演示</Application>
  <PresentationFormat>在屏幕上显示</PresentationFormat>
  <Paragraphs>166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9" baseType="lpstr">
      <vt:lpstr>Arial</vt:lpstr>
      <vt:lpstr>宋体</vt:lpstr>
      <vt:lpstr>Wingdings</vt:lpstr>
      <vt:lpstr>方正大标宋简体</vt:lpstr>
      <vt:lpstr>微软雅黑</vt:lpstr>
      <vt:lpstr>黑体</vt:lpstr>
      <vt:lpstr>楷体_GB2312</vt:lpstr>
      <vt:lpstr>新宋体</vt:lpstr>
      <vt:lpstr>隶书</vt:lpstr>
      <vt:lpstr>锐字云字库中等线体1.0</vt:lpstr>
      <vt:lpstr>锐字云字库小标宋体1.0</vt:lpstr>
      <vt:lpstr>Arial Unicode MS</vt:lpstr>
      <vt:lpstr>Calibri</vt:lpstr>
      <vt:lpstr>Times New Roman</vt:lpstr>
      <vt:lpstr>楷体_GB2312</vt:lpstr>
      <vt:lpstr>华文新魏</vt:lpstr>
      <vt:lpstr>楷体</vt:lpstr>
      <vt:lpstr>华文隶书</vt:lpstr>
      <vt:lpstr>默认设计模板</vt:lpstr>
      <vt:lpstr>自定义设计方案</vt:lpstr>
      <vt:lpstr>PowerPoint 演示文稿</vt:lpstr>
      <vt:lpstr>PowerPoint 演示文稿</vt:lpstr>
      <vt:lpstr>春  节</vt:lpstr>
      <vt:lpstr>春  节</vt:lpstr>
      <vt:lpstr>元宵节</vt:lpstr>
      <vt:lpstr>端午节</vt:lpstr>
      <vt:lpstr>中秋节</vt:lpstr>
      <vt:lpstr>重阳节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词语大闯关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13</cp:revision>
  <dcterms:created xsi:type="dcterms:W3CDTF">2017-03-06T13:58:00Z</dcterms:created>
  <dcterms:modified xsi:type="dcterms:W3CDTF">2020-04-10T03:18:58Z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2052-11.1.0.9564</vt:lpwstr>
  </property>
</Properties>
</file>